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3" r:id="rId3"/>
  </p:sldMasterIdLst>
  <p:notesMasterIdLst>
    <p:notesMasterId r:id="rId9"/>
  </p:notesMasterIdLst>
  <p:sldIdLst>
    <p:sldId id="256" r:id="rId4"/>
    <p:sldId id="257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6" autoAdjust="0"/>
    <p:restoredTop sz="76432" autoAdjust="0"/>
  </p:normalViewPr>
  <p:slideViewPr>
    <p:cSldViewPr snapToGrid="0">
      <p:cViewPr varScale="1">
        <p:scale>
          <a:sx n="89" d="100"/>
          <a:sy n="89" d="100"/>
        </p:scale>
        <p:origin x="20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1 st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Plan1!$B$1:$C$1</c:f>
              <c:strCache>
                <c:ptCount val="2"/>
                <c:pt idx="0">
                  <c:v>Budget 2016 </c:v>
                </c:pt>
                <c:pt idx="1">
                  <c:v>Budget 2017 (After negociation) </c:v>
                </c:pt>
              </c:strCache>
            </c:strRef>
          </c:cat>
          <c:val>
            <c:numRef>
              <c:f>Plan1!$B$2:$C$2</c:f>
              <c:numCache>
                <c:formatCode>#,##0</c:formatCode>
                <c:ptCount val="2"/>
                <c:pt idx="0">
                  <c:v>109.09090909090909</c:v>
                </c:pt>
                <c:pt idx="1">
                  <c:v>136.66666666666669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F1-42DD-9BFF-CE2E73A47B5A}"/>
            </c:ext>
          </c:extLst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Plan1!$B$1:$C$1</c:f>
              <c:strCache>
                <c:ptCount val="2"/>
                <c:pt idx="0">
                  <c:v>Budget 2016 </c:v>
                </c:pt>
                <c:pt idx="1">
                  <c:v>Budget 2017 (After negociation) </c:v>
                </c:pt>
              </c:strCache>
            </c:strRef>
          </c:cat>
          <c:val>
            <c:numRef>
              <c:f>Plan1!$B$3:$C$3</c:f>
              <c:numCache>
                <c:formatCode>#,##0</c:formatCode>
                <c:ptCount val="2"/>
                <c:pt idx="0">
                  <c:v>125.45454545454547</c:v>
                </c:pt>
                <c:pt idx="1">
                  <c:v>179.39393939393941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F1-42DD-9BFF-CE2E73A47B5A}"/>
            </c:ext>
          </c:extLst>
        </c:ser>
        <c:ser>
          <c:idx val="2"/>
          <c:order val="2"/>
          <c:tx>
            <c:strRef>
              <c:f>Plan1!$A$4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Plan1!$B$1:$C$1</c:f>
              <c:strCache>
                <c:ptCount val="2"/>
                <c:pt idx="0">
                  <c:v>Budget 2016 </c:v>
                </c:pt>
                <c:pt idx="1">
                  <c:v>Budget 2017 (After negociation) </c:v>
                </c:pt>
              </c:strCache>
            </c:strRef>
          </c:cat>
          <c:val>
            <c:numRef>
              <c:f>Plan1!$B$4:$C$4</c:f>
              <c:numCache>
                <c:formatCode>#,##0</c:formatCode>
                <c:ptCount val="2"/>
                <c:pt idx="0">
                  <c:v>110</c:v>
                </c:pt>
                <c:pt idx="1">
                  <c:v>38.181818181818187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F1-42DD-9BFF-CE2E73A47B5A}"/>
            </c:ext>
          </c:extLst>
        </c:ser>
        <c:ser>
          <c:idx val="3"/>
          <c:order val="3"/>
          <c:tx>
            <c:strRef>
              <c:f>Plan1!$A$5</c:f>
              <c:strCache>
                <c:ptCount val="1"/>
                <c:pt idx="0">
                  <c:v>Prophylaxis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Plan1!$B$1:$C$1</c:f>
              <c:strCache>
                <c:ptCount val="2"/>
                <c:pt idx="0">
                  <c:v>Budget 2016 </c:v>
                </c:pt>
                <c:pt idx="1">
                  <c:v>Budget 2017 (After negociation) </c:v>
                </c:pt>
              </c:strCache>
            </c:strRef>
          </c:cat>
          <c:val>
            <c:numRef>
              <c:f>Plan1!$B$5:$C$5</c:f>
              <c:numCache>
                <c:formatCode>#,##0</c:formatCode>
                <c:ptCount val="2"/>
                <c:pt idx="0">
                  <c:v>1.1818181818181819</c:v>
                </c:pt>
                <c:pt idx="1">
                  <c:v>0.90909090909090917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F1-42DD-9BFF-CE2E73A47B5A}"/>
            </c:ext>
          </c:extLst>
        </c:ser>
        <c:ser>
          <c:idx val="4"/>
          <c:order val="4"/>
          <c:tx>
            <c:strRef>
              <c:f>Plan1!$A$6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Plan1!$B$1:$C$1</c:f>
              <c:strCache>
                <c:ptCount val="2"/>
                <c:pt idx="0">
                  <c:v>Budget 2016 </c:v>
                </c:pt>
                <c:pt idx="1">
                  <c:v>Budget 2017 (After negociation) </c:v>
                </c:pt>
              </c:strCache>
            </c:strRef>
          </c:cat>
          <c:val>
            <c:numRef>
              <c:f>Plan1!$B$6:$C$6</c:f>
              <c:numCache>
                <c:formatCode>#,##0</c:formatCode>
                <c:ptCount val="2"/>
                <c:pt idx="0">
                  <c:v>344.54545454545456</c:v>
                </c:pt>
                <c:pt idx="1">
                  <c:v>355.15151515151524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F1-42DD-9BFF-CE2E73A47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269920"/>
        <c:axId val="462270480"/>
      </c:barChart>
      <c:catAx>
        <c:axId val="46226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2270480"/>
        <c:crosses val="autoZero"/>
        <c:auto val="1"/>
        <c:lblAlgn val="ctr"/>
        <c:lblOffset val="100"/>
        <c:noMultiLvlLbl val="0"/>
      </c:catAx>
      <c:valAx>
        <c:axId val="46227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Budget</a:t>
                </a:r>
                <a:r>
                  <a:rPr lang="en-US" sz="1800" baseline="0"/>
                  <a:t> in millions dollars</a:t>
                </a:r>
              </a:p>
              <a:p>
                <a:pPr>
                  <a:defRPr sz="1800"/>
                </a:pPr>
                <a:endParaRPr 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226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B2F7B-884F-43F7-A1E4-A06A040EE01C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2AC1D-D063-4760-B529-CDF85BED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3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2AC1D-D063-4760-B529-CDF85BED782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516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2AC1D-D063-4760-B529-CDF85BED782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63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2AC1D-D063-4760-B529-CDF85BED782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701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0CD838-F0C7-49EE-BDA9-0394512FD504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A185E4-85AD-4108-956E-9C72CB89C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418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0CD838-F0C7-49EE-BDA9-0394512FD504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A185E4-85AD-4108-956E-9C72CB89C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34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0CD838-F0C7-49EE-BDA9-0394512FD504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A185E4-85AD-4108-956E-9C72CB89C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49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69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98E7B-43F9-483F-B66A-A816B358D7B6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7A4E-492F-41D1-AFC6-D54C759A30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42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12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96688" y="1047917"/>
            <a:ext cx="62941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How it was possible to offer </a:t>
            </a:r>
            <a:r>
              <a:rPr lang="en-US" sz="3200" b="1" dirty="0" err="1">
                <a:solidFill>
                  <a:schemeClr val="bg1"/>
                </a:solidFill>
              </a:rPr>
              <a:t>Integrase</a:t>
            </a:r>
            <a:r>
              <a:rPr lang="en-US" sz="3200" b="1" dirty="0">
                <a:solidFill>
                  <a:schemeClr val="bg1"/>
                </a:solidFill>
              </a:rPr>
              <a:t> Inhibitor as first line ART while maintaining the sustainability of the Brazilian policy of universal access to drugs </a:t>
            </a:r>
            <a:endParaRPr lang="pt-BR" sz="3200" b="1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12124" y="3924434"/>
            <a:ext cx="8255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>
                <a:solidFill>
                  <a:schemeClr val="bg1"/>
                </a:solidFill>
              </a:rPr>
              <a:t>Authors</a:t>
            </a:r>
            <a:r>
              <a:rPr lang="pt-BR" sz="2000" dirty="0">
                <a:solidFill>
                  <a:schemeClr val="bg1"/>
                </a:solidFill>
              </a:rPr>
              <a:t>: C. J. B. Batista, R. G. Corrêa, E. Malheiros, M. D. A. Freitas, A. S. Benzaken. </a:t>
            </a:r>
            <a:br>
              <a:rPr lang="pt-BR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Institution: Ministry of Health, Department of STIs, HIV/AIDS and Viral Hepatitis, Brazil.</a:t>
            </a:r>
            <a:endParaRPr lang="pt-BR" sz="20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z="2800" b="1" dirty="0" smtClean="0">
                <a:latin typeface="+mn-lt"/>
              </a:rPr>
              <a:t>INTRODUCTION</a:t>
            </a:r>
            <a:endParaRPr lang="pt-BR" sz="2800" b="1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081825"/>
            <a:ext cx="7886700" cy="509513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dirty="0">
                <a:latin typeface="Calibri" panose="020F0502020204030204" pitchFamily="34" charset="0"/>
              </a:rPr>
              <a:t>Brazilian antiretroviral therapy is free and offered to 100% by Federal Government. </a:t>
            </a:r>
            <a:r>
              <a:rPr lang="en-US" sz="2000" dirty="0" smtClean="0">
                <a:latin typeface="Calibri" panose="020F0502020204030204" pitchFamily="34" charset="0"/>
              </a:rPr>
              <a:t>In 2016 about 500,000 </a:t>
            </a:r>
            <a:r>
              <a:rPr lang="en-US" sz="2000" dirty="0">
                <a:latin typeface="Calibri" panose="020F0502020204030204" pitchFamily="34" charset="0"/>
              </a:rPr>
              <a:t>people were on antiretroviral therapy (ART</a:t>
            </a:r>
            <a:r>
              <a:rPr lang="en-US" sz="2000" dirty="0" smtClean="0">
                <a:latin typeface="Calibri" panose="020F0502020204030204" pitchFamily="34" charset="0"/>
              </a:rPr>
              <a:t>). </a:t>
            </a:r>
          </a:p>
          <a:p>
            <a:pPr algn="just"/>
            <a:r>
              <a:rPr lang="en-US" sz="2000" dirty="0" smtClean="0">
                <a:latin typeface="Calibri" panose="020F0502020204030204" pitchFamily="34" charset="0"/>
              </a:rPr>
              <a:t>Until 2016, the </a:t>
            </a:r>
            <a:r>
              <a:rPr lang="en-US" sz="2000" dirty="0">
                <a:latin typeface="Calibri" panose="020F0502020204030204" pitchFamily="34" charset="0"/>
              </a:rPr>
              <a:t>Brazilian protocol recommended EFZ/TDF/3TC regimen as first line ART, and </a:t>
            </a:r>
            <a:r>
              <a:rPr lang="en-US" sz="2000" dirty="0" err="1">
                <a:latin typeface="Calibri" panose="020F0502020204030204" pitchFamily="34" charset="0"/>
              </a:rPr>
              <a:t>Integrase</a:t>
            </a:r>
            <a:r>
              <a:rPr lang="en-US" sz="2000" dirty="0">
                <a:latin typeface="Calibri" panose="020F0502020204030204" pitchFamily="34" charset="0"/>
              </a:rPr>
              <a:t> Inhibitors (II) as rescue therapy (</a:t>
            </a:r>
            <a:r>
              <a:rPr lang="en-US" sz="2000" dirty="0" err="1">
                <a:latin typeface="Calibri" panose="020F0502020204030204" pitchFamily="34" charset="0"/>
              </a:rPr>
              <a:t>Raltegravir</a:t>
            </a:r>
            <a:r>
              <a:rPr lang="en-US" sz="2000" dirty="0">
                <a:latin typeface="Calibri" panose="020F0502020204030204" pitchFamily="34" charset="0"/>
              </a:rPr>
              <a:t> – RAL 400 </a:t>
            </a:r>
            <a:r>
              <a:rPr lang="en-US" sz="2000" dirty="0" smtClean="0">
                <a:latin typeface="Calibri" panose="020F0502020204030204" pitchFamily="34" charset="0"/>
              </a:rPr>
              <a:t>mg), but we started negotiations </a:t>
            </a:r>
            <a:r>
              <a:rPr lang="en-US" sz="2000" dirty="0">
                <a:latin typeface="Calibri" panose="020F0502020204030204" pitchFamily="34" charset="0"/>
              </a:rPr>
              <a:t>to offer II, even considering the impossibility of generic drugs acquisition due to patent laws.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en-US" sz="2000" dirty="0">
                <a:latin typeface="Calibri" panose="020F0502020204030204" pitchFamily="34" charset="0"/>
              </a:rPr>
              <a:t>With an annual budget of </a:t>
            </a:r>
            <a:r>
              <a:rPr lang="en-US" sz="2000" dirty="0" smtClean="0">
                <a:latin typeface="Calibri" panose="020F0502020204030204" pitchFamily="34" charset="0"/>
              </a:rPr>
              <a:t>about </a:t>
            </a:r>
            <a:r>
              <a:rPr lang="en-US" sz="2000" dirty="0">
                <a:latin typeface="Calibri" panose="020F0502020204030204" pitchFamily="34" charset="0"/>
              </a:rPr>
              <a:t>350 million dollars to purchase antiretroviral drugs, the objective of the government was to offer II without significantly increasing the budget. </a:t>
            </a:r>
            <a:endParaRPr lang="pt-B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0457" y="850006"/>
            <a:ext cx="846141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Therefore, two strategies were used: 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a) price negotiation through bidding processes for the two II options available in Brazil (DTG 50mg and RAL 400mg) – only one of these would be included in the guidelines as a preferential first line drug and the same medication would be indicated for rescue regimens; 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b) reorganization of the guideline drug portfolio, including the removal of obsolete drugs and recommendations on switching patients to the new regimens.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8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10526"/>
            <a:ext cx="8843749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I: Comparison of budget used to purchase ARV per line of ART in the years of 2016 and 2017.</a:t>
            </a:r>
            <a:endParaRPr lang="pt-B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8363" y="313899"/>
            <a:ext cx="3957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RESULTS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498744472"/>
              </p:ext>
            </p:extLst>
          </p:nvPr>
        </p:nvGraphicFramePr>
        <p:xfrm>
          <a:off x="218363" y="1645642"/>
          <a:ext cx="7942998" cy="4483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49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86840" y="1592580"/>
            <a:ext cx="6294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err="1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Thank</a:t>
            </a:r>
            <a:r>
              <a:rPr lang="pt-BR" sz="60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6000" b="1" dirty="0" err="1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pt-BR" sz="60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pt-BR" sz="6000" b="1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386840" y="4415624"/>
            <a:ext cx="6294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Brazilian</a:t>
            </a:r>
            <a:r>
              <a:rPr lang="pt-BR" sz="28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800" dirty="0" err="1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Ministry</a:t>
            </a:r>
            <a:r>
              <a:rPr lang="pt-BR" sz="28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800" dirty="0" err="1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pt-BR" sz="28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Health</a:t>
            </a:r>
          </a:p>
          <a:p>
            <a:pPr algn="ctr"/>
            <a:r>
              <a:rPr lang="pt-BR" sz="28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Cynthia Júlia Braga Batista</a:t>
            </a:r>
          </a:p>
          <a:p>
            <a:pPr algn="ctr"/>
            <a:r>
              <a:rPr lang="pt-BR" sz="28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cynthia.batista@aids.gov.br</a:t>
            </a:r>
            <a:endParaRPr lang="pt-BR" sz="28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392" y="2914233"/>
            <a:ext cx="923016" cy="89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10792</TotalTime>
  <Words>217</Words>
  <Application>Microsoft Office PowerPoint</Application>
  <PresentationFormat>Apresentação na tela (4:3)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Tema do Office</vt:lpstr>
      <vt:lpstr>Personalizar design</vt:lpstr>
      <vt:lpstr>1_Tema do Office</vt:lpstr>
      <vt:lpstr>Apresentação do PowerPoint</vt:lpstr>
      <vt:lpstr>INTRODUCTION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Geraldo da Silva Netto - CAT</dc:creator>
  <cp:lastModifiedBy>Cynthia Júlia Braga Batista -Logística</cp:lastModifiedBy>
  <cp:revision>21</cp:revision>
  <dcterms:created xsi:type="dcterms:W3CDTF">2018-07-09T14:59:15Z</dcterms:created>
  <dcterms:modified xsi:type="dcterms:W3CDTF">2018-07-20T22:56:11Z</dcterms:modified>
</cp:coreProperties>
</file>